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352" r:id="rId2"/>
    <p:sldId id="259" r:id="rId3"/>
    <p:sldId id="369" r:id="rId4"/>
    <p:sldId id="350" r:id="rId5"/>
    <p:sldId id="354" r:id="rId6"/>
    <p:sldId id="370" r:id="rId7"/>
    <p:sldId id="368" r:id="rId8"/>
    <p:sldId id="331" r:id="rId9"/>
    <p:sldId id="324" r:id="rId10"/>
    <p:sldId id="309" r:id="rId11"/>
    <p:sldId id="446" r:id="rId12"/>
    <p:sldId id="440" r:id="rId13"/>
    <p:sldId id="298" r:id="rId14"/>
    <p:sldId id="445" r:id="rId15"/>
    <p:sldId id="443" r:id="rId16"/>
    <p:sldId id="444" r:id="rId17"/>
    <p:sldId id="315" r:id="rId18"/>
    <p:sldId id="320" r:id="rId19"/>
    <p:sldId id="321" r:id="rId20"/>
    <p:sldId id="447" r:id="rId21"/>
    <p:sldId id="448" r:id="rId2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75766"/>
  </p:normalViewPr>
  <p:slideViewPr>
    <p:cSldViewPr snapToGrid="0" snapToObjects="1">
      <p:cViewPr varScale="1">
        <p:scale>
          <a:sx n="104" d="100"/>
          <a:sy n="104" d="100"/>
        </p:scale>
        <p:origin x="1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6/17/21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10 min</a:t>
            </a:r>
          </a:p>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18</a:t>
            </a:fld>
            <a:endParaRPr lang="en-US"/>
          </a:p>
        </p:txBody>
      </p:sp>
    </p:spTree>
    <p:extLst>
      <p:ext uri="{BB962C8B-B14F-4D97-AF65-F5344CB8AC3E}">
        <p14:creationId xmlns:p14="http://schemas.microsoft.com/office/powerpoint/2010/main" val="391716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7</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8</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41191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10</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13</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14</a:t>
            </a:fld>
            <a:endParaRPr lang="en-US"/>
          </a:p>
        </p:txBody>
      </p:sp>
    </p:spTree>
    <p:extLst>
      <p:ext uri="{BB962C8B-B14F-4D97-AF65-F5344CB8AC3E}">
        <p14:creationId xmlns:p14="http://schemas.microsoft.com/office/powerpoint/2010/main" val="72668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17</a:t>
            </a:fld>
            <a:endParaRPr lang="en-US"/>
          </a:p>
        </p:txBody>
      </p:sp>
    </p:spTree>
    <p:extLst>
      <p:ext uri="{BB962C8B-B14F-4D97-AF65-F5344CB8AC3E}">
        <p14:creationId xmlns:p14="http://schemas.microsoft.com/office/powerpoint/2010/main" val="115752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6/17/21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constructed?</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err="1">
                <a:effectLst>
                  <a:outerShdw blurRad="50800" dist="38100" dir="2700000" algn="tl" rotWithShape="0">
                    <a:prstClr val="black">
                      <a:alpha val="40000"/>
                    </a:prstClr>
                  </a:outerShdw>
                </a:effectLst>
                <a:latin typeface="+mj-lt"/>
                <a:ea typeface="+mj-ea"/>
                <a:cs typeface="+mj-cs"/>
              </a:rPr>
              <a:t>Response</a:t>
            </a:r>
            <a:r>
              <a:rPr lang="da-DK" sz="3000" b="1" kern="0" dirty="0">
                <a:effectLst>
                  <a:outerShdw blurRad="50800" dist="38100" dir="2700000" algn="tl" rotWithShape="0">
                    <a:prstClr val="black">
                      <a:alpha val="40000"/>
                    </a:prstClr>
                  </a:outerShdw>
                </a:effectLst>
                <a:latin typeface="+mj-lt"/>
                <a:ea typeface="+mj-ea"/>
                <a:cs typeface="+mj-cs"/>
              </a:rPr>
              <a:t> to </a:t>
            </a:r>
            <a:r>
              <a:rPr lang="da-DK" sz="3000" b="1" kern="0" dirty="0" err="1">
                <a:effectLst>
                  <a:outerShdw blurRad="50800" dist="38100" dir="2700000" algn="tl" rotWithShape="0">
                    <a:prstClr val="black">
                      <a:alpha val="40000"/>
                    </a:prstClr>
                  </a:outerShdw>
                </a:effectLst>
                <a:latin typeface="+mj-lt"/>
                <a:ea typeface="+mj-ea"/>
                <a:cs typeface="+mj-cs"/>
              </a:rPr>
              <a:t>fishing</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r>
                  <a:rPr lang="en-US" sz="1225" dirty="0">
                    <a:solidFill>
                      <a:schemeClr val="dk1"/>
                    </a:solidFill>
                    <a:ea typeface="Cambria Math" panose="02040503050406030204" pitchFamily="18" charset="0"/>
                  </a:rPr>
                  <a:t>v(m) = </a:t>
                </a:r>
                <a14:m>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1841113" y="4481580"/>
                <a:ext cx="89466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1841113" y="4481580"/>
                <a:ext cx="894669" cy="300082"/>
              </a:xfrm>
              <a:prstGeom prst="rect">
                <a:avLst/>
              </a:prstGeom>
              <a:blipFill>
                <a:blip r:embed="rId5"/>
                <a:stretch>
                  <a:fillRect b="-20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71788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endParaRPr lang="en-US" sz="1350" baseline="-25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BFB1270-7069-E848-8F3D-50EFD62A444F}"/>
              </a:ext>
            </a:extLst>
          </p:cNvPr>
          <p:cNvGrpSpPr/>
          <p:nvPr/>
        </p:nvGrpSpPr>
        <p:grpSpPr>
          <a:xfrm>
            <a:off x="4675094" y="1316614"/>
            <a:ext cx="4278185" cy="3259430"/>
            <a:chOff x="4675094" y="1316614"/>
            <a:chExt cx="4278185" cy="3259430"/>
          </a:xfrm>
        </p:grpSpPr>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grpSp>
    </p:spTree>
    <p:extLst>
      <p:ext uri="{BB962C8B-B14F-4D97-AF65-F5344CB8AC3E}">
        <p14:creationId xmlns:p14="http://schemas.microsoft.com/office/powerpoint/2010/main" val="14206395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819F14-3FEC-DE4C-8DC0-1E740FF12FE5}"/>
              </a:ext>
            </a:extLst>
          </p:cNvPr>
          <p:cNvPicPr>
            <a:picLocks noChangeAspect="1"/>
          </p:cNvPicPr>
          <p:nvPr/>
        </p:nvPicPr>
        <p:blipFill>
          <a:blip r:embed="rId3"/>
          <a:stretch>
            <a:fillRect/>
          </a:stretch>
        </p:blipFill>
        <p:spPr>
          <a:xfrm>
            <a:off x="2542402" y="0"/>
            <a:ext cx="5715000" cy="5715000"/>
          </a:xfrm>
          <a:prstGeom prst="rect">
            <a:avLst/>
          </a:prstGeom>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da-DK" sz="1225" dirty="0">
                    <a:solidFill>
                      <a:schemeClr val="dk1"/>
                    </a:solidFill>
                  </a:rPr>
                  <a:t>M</a:t>
                </a:r>
                <a:r>
                  <a:rPr lang="en-AU" sz="1225" i="1" dirty="0" err="1">
                    <a:solidFill>
                      <a:schemeClr val="dk1"/>
                    </a:solidFill>
                    <a:ea typeface="Cambria Math" panose="02040503050406030204" pitchFamily="18" charset="0"/>
                  </a:rPr>
                  <a:t>aximum</a:t>
                </a:r>
                <a:r>
                  <a:rPr lang="en-AU" sz="1225" i="1" dirty="0">
                    <a:solidFill>
                      <a:schemeClr val="dk1"/>
                    </a:solidFill>
                    <a:ea typeface="Cambria Math" panose="02040503050406030204" pitchFamily="18" charset="0"/>
                  </a:rPr>
                  <a:t>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a:rPr lang="da-DK" sz="1225" b="0" i="0" baseline="30000" smtClean="0">
                          <a:solidFill>
                            <a:schemeClr val="dk1"/>
                          </a:solidFill>
                          <a:latin typeface="Cambria Math" panose="02040503050406030204" pitchFamily="18" charset="0"/>
                          <a:ea typeface="Cambria Math" panose="02040503050406030204" pitchFamily="18" charset="0"/>
                        </a:rPr>
                        <m:t>3/4</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E227076A-3814-D34A-AF89-E82590D0A73A}"/>
              </a:ext>
            </a:extLst>
          </p:cNvPr>
          <p:cNvPicPr>
            <a:picLocks noChangeAspect="1"/>
          </p:cNvPicPr>
          <p:nvPr/>
        </p:nvPicPr>
        <p:blipFill>
          <a:blip r:embed="rId5"/>
          <a:stretch>
            <a:fillRect/>
          </a:stretch>
        </p:blipFill>
        <p:spPr>
          <a:xfrm>
            <a:off x="-2680324" y="3748258"/>
            <a:ext cx="2408476" cy="638391"/>
          </a:xfrm>
          <a:prstGeom prst="rect">
            <a:avLst/>
          </a:prstGeom>
        </p:spPr>
      </p:pic>
      <p:sp>
        <p:nvSpPr>
          <p:cNvPr id="9" name="TextBox 8">
            <a:extLst>
              <a:ext uri="{FF2B5EF4-FFF2-40B4-BE49-F238E27FC236}">
                <a16:creationId xmlns:a16="http://schemas.microsoft.com/office/drawing/2014/main" id="{7269579E-72D2-BE46-988C-866EC7F87BDA}"/>
              </a:ext>
            </a:extLst>
          </p:cNvPr>
          <p:cNvSpPr txBox="1"/>
          <p:nvPr/>
        </p:nvSpPr>
        <p:spPr>
          <a:xfrm>
            <a:off x="4422174" y="1190625"/>
            <a:ext cx="1955456" cy="646331"/>
          </a:xfrm>
          <a:prstGeom prst="rect">
            <a:avLst/>
          </a:prstGeom>
          <a:noFill/>
        </p:spPr>
        <p:txBody>
          <a:bodyPr wrap="square" rtlCol="0">
            <a:spAutoFit/>
          </a:bodyPr>
          <a:lstStyle/>
          <a:p>
            <a:r>
              <a:rPr lang="en-US" dirty="0"/>
              <a:t>Type II functional response</a:t>
            </a:r>
          </a:p>
        </p:txBody>
      </p:sp>
      <p:sp>
        <p:nvSpPr>
          <p:cNvPr id="14" name="TextBox 13">
            <a:extLst>
              <a:ext uri="{FF2B5EF4-FFF2-40B4-BE49-F238E27FC236}">
                <a16:creationId xmlns:a16="http://schemas.microsoft.com/office/drawing/2014/main" id="{EDC6A517-6DFB-B941-98F1-74D8DBAAE786}"/>
              </a:ext>
            </a:extLst>
          </p:cNvPr>
          <p:cNvSpPr txBox="1"/>
          <p:nvPr/>
        </p:nvSpPr>
        <p:spPr>
          <a:xfrm>
            <a:off x="7861213" y="422653"/>
            <a:ext cx="1705232" cy="461665"/>
          </a:xfrm>
          <a:prstGeom prst="rect">
            <a:avLst/>
          </a:prstGeom>
          <a:noFill/>
        </p:spPr>
        <p:txBody>
          <a:bodyPr wrap="square" rtlCol="0">
            <a:spAutoFit/>
          </a:bodyPr>
          <a:lstStyle/>
          <a:p>
            <a:r>
              <a:rPr lang="en-US" sz="1200" dirty="0"/>
              <a:t>Maximum </a:t>
            </a:r>
          </a:p>
          <a:p>
            <a:r>
              <a:rPr lang="en-US" sz="1200" dirty="0"/>
              <a:t>consumption</a:t>
            </a:r>
          </a:p>
        </p:txBody>
      </p:sp>
      <p:cxnSp>
        <p:nvCxnSpPr>
          <p:cNvPr id="5" name="Straight Arrow Connector 4">
            <a:extLst>
              <a:ext uri="{FF2B5EF4-FFF2-40B4-BE49-F238E27FC236}">
                <a16:creationId xmlns:a16="http://schemas.microsoft.com/office/drawing/2014/main" id="{45617BEE-BA46-6145-AE80-9EC2E948D336}"/>
              </a:ext>
            </a:extLst>
          </p:cNvPr>
          <p:cNvCxnSpPr/>
          <p:nvPr/>
        </p:nvCxnSpPr>
        <p:spPr>
          <a:xfrm flipV="1">
            <a:off x="1293541" y="1561171"/>
            <a:ext cx="2185639" cy="74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0FE6E1-D0DD-884F-8A4F-73014B893C66}"/>
              </a:ext>
            </a:extLst>
          </p:cNvPr>
          <p:cNvSpPr txBox="1"/>
          <p:nvPr/>
        </p:nvSpPr>
        <p:spPr>
          <a:xfrm>
            <a:off x="289291" y="2123636"/>
            <a:ext cx="1866217" cy="369332"/>
          </a:xfrm>
          <a:prstGeom prst="rect">
            <a:avLst/>
          </a:prstGeom>
          <a:noFill/>
        </p:spPr>
        <p:txBody>
          <a:bodyPr wrap="none" rtlCol="0">
            <a:spAutoFit/>
          </a:bodyPr>
          <a:lstStyle/>
          <a:p>
            <a:r>
              <a:rPr lang="en-US" dirty="0"/>
              <a:t>Encountered food</a:t>
            </a:r>
          </a:p>
        </p:txBody>
      </p:sp>
    </p:spTree>
    <p:extLst>
      <p:ext uri="{BB962C8B-B14F-4D97-AF65-F5344CB8AC3E}">
        <p14:creationId xmlns:p14="http://schemas.microsoft.com/office/powerpoint/2010/main" val="1374865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6E631D61-7FC7-6446-A014-3A8B81832A89}"/>
              </a:ext>
            </a:extLst>
          </p:cNvPr>
          <p:cNvSpPr txBox="1"/>
          <p:nvPr/>
        </p:nvSpPr>
        <p:spPr>
          <a:xfrm rot="18737083">
            <a:off x="4560050" y="714178"/>
            <a:ext cx="1962332" cy="307777"/>
          </a:xfrm>
          <a:prstGeom prst="rect">
            <a:avLst/>
          </a:prstGeom>
          <a:noFill/>
        </p:spPr>
        <p:txBody>
          <a:bodyPr wrap="none" rtlCol="0">
            <a:spAutoFit/>
          </a:bodyPr>
          <a:lstStyle/>
          <a:p>
            <a:r>
              <a:rPr lang="en-US" sz="1400" dirty="0"/>
              <a:t>= reproduction * </a:t>
            </a:r>
            <a:r>
              <a:rPr lang="en-US" sz="1400" dirty="0" err="1"/>
              <a:t>eRepro</a:t>
            </a:r>
            <a:endParaRPr lang="en-US" sz="1400" dirty="0"/>
          </a:p>
        </p:txBody>
      </p:sp>
      <p:sp>
        <p:nvSpPr>
          <p:cNvPr id="3" name="TextBox 2">
            <a:extLst>
              <a:ext uri="{FF2B5EF4-FFF2-40B4-BE49-F238E27FC236}">
                <a16:creationId xmlns:a16="http://schemas.microsoft.com/office/drawing/2014/main" id="{0AF673DC-0139-AD42-8B96-A35391A92C5D}"/>
              </a:ext>
            </a:extLst>
          </p:cNvPr>
          <p:cNvSpPr txBox="1"/>
          <p:nvPr/>
        </p:nvSpPr>
        <p:spPr>
          <a:xfrm>
            <a:off x="6612592" y="2951509"/>
            <a:ext cx="644407" cy="338554"/>
          </a:xfrm>
          <a:prstGeom prst="rect">
            <a:avLst/>
          </a:prstGeom>
          <a:noFill/>
        </p:spPr>
        <p:txBody>
          <a:bodyPr wrap="none" rtlCol="0">
            <a:spAutoFit/>
          </a:bodyPr>
          <a:lstStyle/>
          <a:p>
            <a:r>
              <a:rPr lang="en-US" sz="1600" dirty="0" err="1"/>
              <a:t>Rmax</a:t>
            </a:r>
            <a:endParaRPr lang="en-US" sz="1600" dirty="0"/>
          </a:p>
        </p:txBody>
      </p:sp>
    </p:spTree>
    <p:extLst>
      <p:ext uri="{BB962C8B-B14F-4D97-AF65-F5344CB8AC3E}">
        <p14:creationId xmlns:p14="http://schemas.microsoft.com/office/powerpoint/2010/main" val="238305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285811" y="178358"/>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sp>
        <p:nvSpPr>
          <p:cNvPr id="6" name="Content Placeholder 2">
            <a:extLst>
              <a:ext uri="{FF2B5EF4-FFF2-40B4-BE49-F238E27FC236}">
                <a16:creationId xmlns:a16="http://schemas.microsoft.com/office/drawing/2014/main" id="{7844241C-AB5D-D44A-B65A-2FB0717ACD0E}"/>
              </a:ext>
            </a:extLst>
          </p:cNvPr>
          <p:cNvSpPr>
            <a:spLocks noGrp="1" noChangeArrowheads="1"/>
          </p:cNvSpPr>
          <p:nvPr>
            <p:ph idx="1"/>
          </p:nvPr>
        </p:nvSpPr>
        <p:spPr>
          <a:xfrm>
            <a:off x="1592477" y="178358"/>
            <a:ext cx="7886700" cy="3626115"/>
          </a:xfrm>
        </p:spPr>
        <p:txBody>
          <a:bodyPr/>
          <a:lstStyle/>
          <a:p>
            <a:pPr marL="0" indent="0">
              <a:buNone/>
            </a:pPr>
            <a:r>
              <a:rPr lang="en-US" altLang="en-US" sz="2042" dirty="0"/>
              <a:t>Four types of mortality:</a:t>
            </a:r>
          </a:p>
          <a:p>
            <a:r>
              <a:rPr lang="en-US" altLang="en-US" sz="2042" b="1" dirty="0"/>
              <a:t>Predation mortality (emerges from food dependent interactions)</a:t>
            </a:r>
          </a:p>
          <a:p>
            <a:r>
              <a:rPr lang="en-US" altLang="en-US" sz="2042" b="1" dirty="0">
                <a:solidFill>
                  <a:schemeClr val="accent1"/>
                </a:solidFill>
              </a:rPr>
              <a:t>Size-selective and species-specific fishing mortality</a:t>
            </a:r>
          </a:p>
          <a:p>
            <a:r>
              <a:rPr lang="en-US" altLang="en-US" sz="2042" dirty="0"/>
              <a:t>Background other mortality</a:t>
            </a:r>
          </a:p>
          <a:p>
            <a:r>
              <a:rPr lang="en-US" altLang="en-US" sz="2042" dirty="0"/>
              <a:t>Starvation mortality</a:t>
            </a:r>
          </a:p>
          <a:p>
            <a:pPr marL="0" indent="0">
              <a:buNone/>
            </a:pPr>
            <a:endParaRPr lang="en-US" altLang="en-US" sz="2042" b="1" dirty="0">
              <a:solidFill>
                <a:schemeClr val="accent1"/>
              </a:solidFill>
            </a:endParaRPr>
          </a:p>
          <a:p>
            <a:endParaRPr lang="en-US" altLang="en-US" sz="2042" dirty="0"/>
          </a:p>
          <a:p>
            <a:pPr marL="0" indent="0">
              <a:buNone/>
            </a:pPr>
            <a:endParaRPr lang="en-US" altLang="en-US" sz="2042" dirty="0"/>
          </a:p>
        </p:txBody>
      </p:sp>
      <p:pic>
        <p:nvPicPr>
          <p:cNvPr id="3" name="Picture 2">
            <a:extLst>
              <a:ext uri="{FF2B5EF4-FFF2-40B4-BE49-F238E27FC236}">
                <a16:creationId xmlns:a16="http://schemas.microsoft.com/office/drawing/2014/main" id="{C9E296AF-C4F7-2042-93AD-0C8383382BC0}"/>
              </a:ext>
            </a:extLst>
          </p:cNvPr>
          <p:cNvPicPr>
            <a:picLocks noChangeAspect="1"/>
          </p:cNvPicPr>
          <p:nvPr/>
        </p:nvPicPr>
        <p:blipFill>
          <a:blip r:embed="rId3"/>
          <a:stretch>
            <a:fillRect/>
          </a:stretch>
        </p:blipFill>
        <p:spPr>
          <a:xfrm>
            <a:off x="5244534" y="2281420"/>
            <a:ext cx="3504049" cy="2850388"/>
          </a:xfrm>
          <a:prstGeom prst="rect">
            <a:avLst/>
          </a:prstGeom>
        </p:spPr>
      </p:pic>
      <p:pic>
        <p:nvPicPr>
          <p:cNvPr id="1029" name="Picture 5">
            <a:extLst>
              <a:ext uri="{FF2B5EF4-FFF2-40B4-BE49-F238E27FC236}">
                <a16:creationId xmlns:a16="http://schemas.microsoft.com/office/drawing/2014/main" id="{87AEF3F6-940A-2545-BB92-ACAF4BEF8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11" y="2421922"/>
            <a:ext cx="4227565" cy="2612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453B4-F95E-2F43-AE2B-A01F2C356CFA}"/>
              </a:ext>
            </a:extLst>
          </p:cNvPr>
          <p:cNvSpPr txBox="1"/>
          <p:nvPr/>
        </p:nvSpPr>
        <p:spPr>
          <a:xfrm>
            <a:off x="1804147" y="5229345"/>
            <a:ext cx="1597625" cy="369332"/>
          </a:xfrm>
          <a:prstGeom prst="rect">
            <a:avLst/>
          </a:prstGeom>
          <a:noFill/>
        </p:spPr>
        <p:txBody>
          <a:bodyPr wrap="square" rtlCol="0">
            <a:spAutoFit/>
          </a:bodyPr>
          <a:lstStyle/>
          <a:p>
            <a:r>
              <a:rPr lang="en-US" dirty="0"/>
              <a:t>Knife-edge</a:t>
            </a:r>
          </a:p>
        </p:txBody>
      </p:sp>
      <p:sp>
        <p:nvSpPr>
          <p:cNvPr id="10" name="TextBox 9">
            <a:extLst>
              <a:ext uri="{FF2B5EF4-FFF2-40B4-BE49-F238E27FC236}">
                <a16:creationId xmlns:a16="http://schemas.microsoft.com/office/drawing/2014/main" id="{CE497DBF-66AE-4641-81B1-EA23F09DBD81}"/>
              </a:ext>
            </a:extLst>
          </p:cNvPr>
          <p:cNvSpPr txBox="1"/>
          <p:nvPr/>
        </p:nvSpPr>
        <p:spPr>
          <a:xfrm>
            <a:off x="6037107" y="5229345"/>
            <a:ext cx="1597625" cy="369332"/>
          </a:xfrm>
          <a:prstGeom prst="rect">
            <a:avLst/>
          </a:prstGeom>
          <a:noFill/>
        </p:spPr>
        <p:txBody>
          <a:bodyPr wrap="square" rtlCol="0">
            <a:spAutoFit/>
          </a:bodyPr>
          <a:lstStyle/>
          <a:p>
            <a:r>
              <a:rPr lang="en-US" dirty="0"/>
              <a:t>Logistic “trawl”</a:t>
            </a:r>
          </a:p>
        </p:txBody>
      </p:sp>
    </p:spTree>
    <p:extLst>
      <p:ext uri="{BB962C8B-B14F-4D97-AF65-F5344CB8AC3E}">
        <p14:creationId xmlns:p14="http://schemas.microsoft.com/office/powerpoint/2010/main" val="32929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Can start off with </a:t>
            </a:r>
            <a:r>
              <a:rPr lang="en-US" altLang="en-US" sz="2042" dirty="0" err="1"/>
              <a:t>Winf</a:t>
            </a:r>
            <a:r>
              <a:rPr lang="en-US" altLang="en-US" sz="2042" dirty="0"/>
              <a:t>-estimates from </a:t>
            </a:r>
            <a:r>
              <a:rPr lang="en-US" altLang="en-US" sz="2042" dirty="0" err="1"/>
              <a:t>Fishbase</a:t>
            </a:r>
            <a:r>
              <a:rPr lang="en-US" altLang="en-US" sz="2042" dirty="0"/>
              <a:t> (often need to convert from length)</a:t>
            </a:r>
          </a:p>
          <a:p>
            <a:r>
              <a:rPr lang="en-US" altLang="en-US" sz="2042" dirty="0"/>
              <a:t>Directly observed data estimates</a:t>
            </a:r>
          </a:p>
          <a:p>
            <a:r>
              <a:rPr lang="en-US" altLang="en-US" sz="2042" dirty="0"/>
              <a:t>Best to collect ranges of these, to enable sensitivity testing or uncertainty (priors)</a:t>
            </a:r>
          </a:p>
          <a:p>
            <a:pPr marL="0" indent="0">
              <a:buNone/>
            </a:pPr>
            <a:endParaRPr lang="en-US" altLang="en-US" sz="2042" dirty="0"/>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r>
              <a:rPr lang="en-US" sz="1875" dirty="0">
                <a:solidFill>
                  <a:schemeClr val="dk1"/>
                </a:solidFill>
              </a:rPr>
              <a:t> of life history</a:t>
            </a:r>
          </a:p>
        </p:txBody>
      </p:sp>
    </p:spTree>
    <p:extLst>
      <p:ext uri="{BB962C8B-B14F-4D97-AF65-F5344CB8AC3E}">
        <p14:creationId xmlns:p14="http://schemas.microsoft.com/office/powerpoint/2010/main" val="3215710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6" y="603208"/>
            <a:ext cx="1628392" cy="533614"/>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fontScale="85000" lnSpcReduction="20000"/>
          </a:bodyPr>
          <a:lstStyle/>
          <a:p>
            <a:pPr>
              <a:defRPr/>
            </a:pPr>
            <a:r>
              <a:rPr lang="en-US" sz="2042" dirty="0"/>
              <a:t>Need observations of biomass</a:t>
            </a:r>
          </a:p>
          <a:p>
            <a:pPr>
              <a:defRPr/>
            </a:pPr>
            <a:r>
              <a:rPr lang="en-US" altLang="en-US" sz="2042" dirty="0"/>
              <a:t>If fished system, need some information on fishing mortality rate</a:t>
            </a:r>
            <a:endParaRPr lang="en-US" sz="2042" dirty="0"/>
          </a:p>
          <a:p>
            <a:pPr>
              <a:defRPr/>
            </a:pPr>
            <a:r>
              <a:rPr lang="en-US" sz="2042" dirty="0"/>
              <a:t>“Tune” parameters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Tomorrow: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D3F5496-D68D-DB4E-B865-33ED21B19ADB}"/>
              </a:ext>
            </a:extLst>
          </p:cNvPr>
          <p:cNvSpPr>
            <a:spLocks noChangeArrowheads="1"/>
          </p:cNvSpPr>
          <p:nvPr/>
        </p:nvSpPr>
        <p:spPr bwMode="auto">
          <a:xfrm>
            <a:off x="249835" y="221683"/>
            <a:ext cx="1875527" cy="47029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Initial Diagnostics</a:t>
            </a:r>
          </a:p>
        </p:txBody>
      </p:sp>
      <p:sp>
        <p:nvSpPr>
          <p:cNvPr id="2" name="TextBox 1">
            <a:extLst>
              <a:ext uri="{FF2B5EF4-FFF2-40B4-BE49-F238E27FC236}">
                <a16:creationId xmlns:a16="http://schemas.microsoft.com/office/drawing/2014/main" id="{6E649646-CA17-BF41-A92C-CFD3006448E9}"/>
              </a:ext>
            </a:extLst>
          </p:cNvPr>
          <p:cNvSpPr txBox="1"/>
          <p:nvPr/>
        </p:nvSpPr>
        <p:spPr>
          <a:xfrm>
            <a:off x="11801" y="1739590"/>
            <a:ext cx="2579681" cy="523220"/>
          </a:xfrm>
          <a:prstGeom prst="rect">
            <a:avLst/>
          </a:prstGeom>
          <a:noFill/>
        </p:spPr>
        <p:txBody>
          <a:bodyPr wrap="none" rtlCol="0">
            <a:spAutoFit/>
          </a:bodyPr>
          <a:lstStyle/>
          <a:p>
            <a:pPr algn="ctr"/>
            <a:r>
              <a:rPr lang="en-US" sz="1400" dirty="0"/>
              <a:t>“feeding level” = </a:t>
            </a:r>
          </a:p>
          <a:p>
            <a:pPr algn="ctr"/>
            <a:r>
              <a:rPr lang="en-US" sz="1400" dirty="0"/>
              <a:t>Consumption/max. consumption</a:t>
            </a:r>
          </a:p>
        </p:txBody>
      </p:sp>
      <p:pic>
        <p:nvPicPr>
          <p:cNvPr id="8" name="Content Placeholder 7">
            <a:extLst>
              <a:ext uri="{FF2B5EF4-FFF2-40B4-BE49-F238E27FC236}">
                <a16:creationId xmlns:a16="http://schemas.microsoft.com/office/drawing/2014/main" id="{79626033-1712-CF4E-BDCE-CDD8DC0DAF91}"/>
              </a:ext>
            </a:extLst>
          </p:cNvPr>
          <p:cNvPicPr>
            <a:picLocks noGrp="1" noChangeAspect="1"/>
          </p:cNvPicPr>
          <p:nvPr>
            <p:ph idx="1"/>
          </p:nvPr>
        </p:nvPicPr>
        <p:blipFill>
          <a:blip r:embed="rId2"/>
          <a:stretch>
            <a:fillRect/>
          </a:stretch>
        </p:blipFill>
        <p:spPr>
          <a:xfrm>
            <a:off x="2909179" y="123084"/>
            <a:ext cx="4047676" cy="5591916"/>
          </a:xfrm>
        </p:spPr>
      </p:pic>
    </p:spTree>
    <p:extLst>
      <p:ext uri="{BB962C8B-B14F-4D97-AF65-F5344CB8AC3E}">
        <p14:creationId xmlns:p14="http://schemas.microsoft.com/office/powerpoint/2010/main" val="116388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9FB4-60AB-3B4F-9C99-B8CBCDA2DAFA}"/>
              </a:ext>
            </a:extLst>
          </p:cNvPr>
          <p:cNvSpPr>
            <a:spLocks noGrp="1"/>
          </p:cNvSpPr>
          <p:nvPr>
            <p:ph type="title"/>
          </p:nvPr>
        </p:nvSpPr>
        <p:spPr/>
        <p:txBody>
          <a:bodyPr/>
          <a:lstStyle/>
          <a:p>
            <a:r>
              <a:rPr lang="en-US" dirty="0"/>
              <a:t>What now?</a:t>
            </a:r>
          </a:p>
        </p:txBody>
      </p:sp>
      <p:sp>
        <p:nvSpPr>
          <p:cNvPr id="3" name="Content Placeholder 2">
            <a:extLst>
              <a:ext uri="{FF2B5EF4-FFF2-40B4-BE49-F238E27FC236}">
                <a16:creationId xmlns:a16="http://schemas.microsoft.com/office/drawing/2014/main" id="{E21041AF-F1E0-A74F-A7C8-F3A78E01EF45}"/>
              </a:ext>
            </a:extLst>
          </p:cNvPr>
          <p:cNvSpPr>
            <a:spLocks noGrp="1"/>
          </p:cNvSpPr>
          <p:nvPr>
            <p:ph idx="1"/>
          </p:nvPr>
        </p:nvSpPr>
        <p:spPr/>
        <p:txBody>
          <a:bodyPr/>
          <a:lstStyle/>
          <a:p>
            <a:r>
              <a:rPr lang="en-GB" sz="2400" dirty="0"/>
              <a:t>https://</a:t>
            </a:r>
            <a:r>
              <a:rPr lang="en-GB" sz="2400" dirty="0" err="1"/>
              <a:t>sizespectrum.org</a:t>
            </a:r>
            <a:r>
              <a:rPr lang="en-GB" sz="2400" dirty="0"/>
              <a:t>/</a:t>
            </a:r>
            <a:r>
              <a:rPr lang="en-GB" sz="2400" dirty="0" err="1"/>
              <a:t>mizerHowTo</a:t>
            </a:r>
            <a:r>
              <a:rPr lang="en-GB" sz="2400" dirty="0"/>
              <a:t>/</a:t>
            </a:r>
          </a:p>
          <a:p>
            <a:r>
              <a:rPr lang="en-GB" sz="2400" dirty="0"/>
              <a:t>[ </a:t>
            </a:r>
            <a:r>
              <a:rPr lang="en-GB" sz="2400" dirty="0" err="1"/>
              <a:t>install.package</a:t>
            </a:r>
            <a:r>
              <a:rPr lang="en-GB" sz="2400" dirty="0"/>
              <a:t>(“</a:t>
            </a:r>
            <a:r>
              <a:rPr lang="en-GB" sz="2400" dirty="0" err="1"/>
              <a:t>devtools</a:t>
            </a:r>
            <a:r>
              <a:rPr lang="en-GB" sz="2400" dirty="0"/>
              <a:t>”) ]</a:t>
            </a:r>
          </a:p>
          <a:p>
            <a:r>
              <a:rPr lang="en-GB" sz="2400" dirty="0"/>
              <a:t>library(“</a:t>
            </a:r>
            <a:r>
              <a:rPr lang="en-GB" sz="2400" dirty="0" err="1"/>
              <a:t>devtools</a:t>
            </a:r>
            <a:r>
              <a:rPr lang="en-GB" sz="2400" dirty="0"/>
              <a:t>”)</a:t>
            </a:r>
          </a:p>
          <a:p>
            <a:r>
              <a:rPr lang="en-GB" sz="2400" dirty="0" err="1"/>
              <a:t>devtools</a:t>
            </a:r>
            <a:r>
              <a:rPr lang="en-GB" sz="2400" dirty="0"/>
              <a:t>::</a:t>
            </a:r>
            <a:r>
              <a:rPr lang="en-GB" sz="2400" dirty="0" err="1"/>
              <a:t>install_github</a:t>
            </a:r>
            <a:r>
              <a:rPr lang="en-GB" sz="2400" dirty="0"/>
              <a:t>("</a:t>
            </a:r>
            <a:r>
              <a:rPr lang="en-GB" sz="2400" dirty="0" err="1"/>
              <a:t>sizespectrum</a:t>
            </a:r>
            <a:r>
              <a:rPr lang="en-GB" sz="2400" dirty="0"/>
              <a:t>/</a:t>
            </a:r>
            <a:r>
              <a:rPr lang="en-GB" sz="2400" dirty="0" err="1"/>
              <a:t>mizerHowTo</a:t>
            </a:r>
            <a:r>
              <a:rPr lang="en-GB" sz="2400" dirty="0"/>
              <a:t>")</a:t>
            </a:r>
          </a:p>
          <a:p>
            <a:r>
              <a:rPr lang="en-GB" sz="2400" dirty="0"/>
              <a:t>library(“</a:t>
            </a:r>
            <a:r>
              <a:rPr lang="en-GB" sz="2400" dirty="0" err="1"/>
              <a:t>mizerHowTo</a:t>
            </a:r>
            <a:r>
              <a:rPr lang="en-GB" sz="2400" dirty="0"/>
              <a:t>”)</a:t>
            </a:r>
          </a:p>
          <a:p>
            <a:r>
              <a:rPr lang="en-GB" sz="2400" dirty="0"/>
              <a:t>tutorial(“HTM1”)</a:t>
            </a:r>
          </a:p>
          <a:p>
            <a:endParaRPr lang="en-US" dirty="0"/>
          </a:p>
        </p:txBody>
      </p:sp>
    </p:spTree>
    <p:extLst>
      <p:ext uri="{BB962C8B-B14F-4D97-AF65-F5344CB8AC3E}">
        <p14:creationId xmlns:p14="http://schemas.microsoft.com/office/powerpoint/2010/main" val="151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35272" y="1759843"/>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Weight</a:t>
              </a:r>
            </a:p>
          </p:txBody>
        </p:sp>
      </p:grpSp>
      <p:grpSp>
        <p:nvGrpSpPr>
          <p:cNvPr id="153" name="Group"/>
          <p:cNvGrpSpPr/>
          <p:nvPr/>
        </p:nvGrpSpPr>
        <p:grpSpPr>
          <a:xfrm>
            <a:off x="4949750" y="1528794"/>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 spectrum</a:t>
              </a:r>
            </a:p>
          </p:txBody>
        </p:sp>
      </p:grpSp>
      <p:sp>
        <p:nvSpPr>
          <p:cNvPr id="154" name="Rectangle"/>
          <p:cNvSpPr/>
          <p:nvPr/>
        </p:nvSpPr>
        <p:spPr>
          <a:xfrm>
            <a:off x="2792511" y="1759843"/>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38752" y="3053642"/>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25314" y="2356713"/>
            <a:ext cx="1189749"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Numbers/weight</a:t>
            </a:r>
          </a:p>
        </p:txBody>
      </p:sp>
      <p:sp>
        <p:nvSpPr>
          <p:cNvPr id="157" name="Number spectrum"/>
          <p:cNvSpPr txBox="1"/>
          <p:nvPr/>
        </p:nvSpPr>
        <p:spPr>
          <a:xfrm>
            <a:off x="3077427" y="1528795"/>
            <a:ext cx="1285608"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 spectrum</a:t>
            </a:r>
          </a:p>
        </p:txBody>
      </p:sp>
      <p:grpSp>
        <p:nvGrpSpPr>
          <p:cNvPr id="160" name="Group"/>
          <p:cNvGrpSpPr/>
          <p:nvPr/>
        </p:nvGrpSpPr>
        <p:grpSpPr>
          <a:xfrm>
            <a:off x="1919663" y="1118431"/>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size range</a:t>
              </a:r>
            </a:p>
          </p:txBody>
        </p:sp>
      </p:grpSp>
      <p:grpSp>
        <p:nvGrpSpPr>
          <p:cNvPr id="163" name="Group"/>
          <p:cNvGrpSpPr/>
          <p:nvPr/>
        </p:nvGrpSpPr>
        <p:grpSpPr>
          <a:xfrm>
            <a:off x="4103565" y="1118431"/>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Multiply by weight</a:t>
              </a:r>
            </a:p>
          </p:txBody>
        </p:sp>
      </p:grpSp>
      <p:grpSp>
        <p:nvGrpSpPr>
          <p:cNvPr id="166" name="Group"/>
          <p:cNvGrpSpPr/>
          <p:nvPr/>
        </p:nvGrpSpPr>
        <p:grpSpPr>
          <a:xfrm>
            <a:off x="4190139" y="3406464"/>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weight</a:t>
              </a:r>
            </a:p>
          </p:txBody>
        </p:sp>
      </p:grpSp>
      <p:sp>
        <p:nvSpPr>
          <p:cNvPr id="167" name="Shape"/>
          <p:cNvSpPr/>
          <p:nvPr/>
        </p:nvSpPr>
        <p:spPr>
          <a:xfrm>
            <a:off x="3453054" y="2341570"/>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84601" y="2129861"/>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78786" y="1528795"/>
            <a:ext cx="720647"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Histogram</a:t>
            </a:r>
          </a:p>
        </p:txBody>
      </p:sp>
      <p:grpSp>
        <p:nvGrpSpPr>
          <p:cNvPr id="177" name="Group"/>
          <p:cNvGrpSpPr/>
          <p:nvPr/>
        </p:nvGrpSpPr>
        <p:grpSpPr>
          <a:xfrm>
            <a:off x="1407897" y="2951052"/>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1" cy="953494"/>
            <a:chOff x="0" y="0"/>
            <a:chExt cx="2774905"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837814" y="552337"/>
              <a:ext cx="704320"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24117" y="353278"/>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lang="da-DK" sz="1351" dirty="0" err="1"/>
                <a:t>Recruitment</a:t>
              </a:r>
              <a:r>
                <a:rPr lang="da-DK" sz="1351" dirty="0"/>
                <a:t>:</a:t>
              </a:r>
              <a:endParaRPr sz="1351" dirty="0"/>
            </a:p>
          </p:txBody>
        </p:sp>
      </p:grpSp>
      <p:sp>
        <p:nvSpPr>
          <p:cNvPr id="8" name="TextBox 7">
            <a:extLst>
              <a:ext uri="{FF2B5EF4-FFF2-40B4-BE49-F238E27FC236}">
                <a16:creationId xmlns:a16="http://schemas.microsoft.com/office/drawing/2014/main" id="{FA274F4B-B4CA-7E44-9B45-BA30AE164189}"/>
              </a:ext>
            </a:extLst>
          </p:cNvPr>
          <p:cNvSpPr txBox="1"/>
          <p:nvPr/>
        </p:nvSpPr>
        <p:spPr>
          <a:xfrm>
            <a:off x="3079425" y="19487"/>
            <a:ext cx="2736968" cy="369332"/>
          </a:xfrm>
          <a:prstGeom prst="rect">
            <a:avLst/>
          </a:prstGeom>
          <a:noFill/>
        </p:spPr>
        <p:txBody>
          <a:bodyPr wrap="none" rtlCol="0">
            <a:spAutoFit/>
          </a:bodyPr>
          <a:lstStyle/>
          <a:p>
            <a:r>
              <a:rPr lang="en-US" b="1" dirty="0"/>
              <a:t>What is a “size spectrum”?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778970" y="-19522"/>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303105" y="2489562"/>
            <a:ext cx="1402628"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Biomass density</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itle 1"/>
          <p:cNvSpPr txBox="1">
            <a:spLocks/>
          </p:cNvSpPr>
          <p:nvPr/>
        </p:nvSpPr>
        <p:spPr bwMode="auto">
          <a:xfrm>
            <a:off x="2856860" y="-5129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Dynamic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sp>
        <p:nvSpPr>
          <p:cNvPr id="240" name="Freeform 845"/>
          <p:cNvSpPr>
            <a:spLocks/>
          </p:cNvSpPr>
          <p:nvPr/>
        </p:nvSpPr>
        <p:spPr bwMode="auto">
          <a:xfrm>
            <a:off x="2452688" y="1988345"/>
            <a:ext cx="1841500" cy="691886"/>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452688" y="2100792"/>
            <a:ext cx="2033323" cy="668073"/>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3" name="Freeform 855"/>
          <p:cNvSpPr>
            <a:spLocks/>
          </p:cNvSpPr>
          <p:nvPr/>
        </p:nvSpPr>
        <p:spPr bwMode="auto">
          <a:xfrm>
            <a:off x="2452688" y="3565261"/>
            <a:ext cx="3824553" cy="2540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5" name="Freeform 859"/>
          <p:cNvSpPr>
            <a:spLocks/>
          </p:cNvSpPr>
          <p:nvPr/>
        </p:nvSpPr>
        <p:spPr bwMode="auto">
          <a:xfrm>
            <a:off x="2452687" y="3828521"/>
            <a:ext cx="4647407" cy="1129771"/>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7" name="Freeform 842"/>
          <p:cNvSpPr>
            <a:spLocks/>
          </p:cNvSpPr>
          <p:nvPr/>
        </p:nvSpPr>
        <p:spPr bwMode="auto">
          <a:xfrm>
            <a:off x="2452687" y="1775355"/>
            <a:ext cx="1434042" cy="355865"/>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452688" y="1875897"/>
            <a:ext cx="1637771" cy="468313"/>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452687" y="2233084"/>
            <a:ext cx="2186782" cy="375708"/>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452688" y="2374636"/>
            <a:ext cx="2390511" cy="447146"/>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452688" y="2547937"/>
            <a:ext cx="2594240" cy="529167"/>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452688" y="2741084"/>
            <a:ext cx="2796646" cy="538428"/>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452688" y="2954073"/>
            <a:ext cx="3010958" cy="498740"/>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452688" y="3116792"/>
            <a:ext cx="3213365" cy="478896"/>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452688" y="3270251"/>
            <a:ext cx="3417094" cy="416719"/>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452688" y="3411803"/>
            <a:ext cx="3620823" cy="336021"/>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452687" y="3626115"/>
            <a:ext cx="4037542" cy="355865"/>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452688" y="3645958"/>
            <a:ext cx="4241271" cy="488157"/>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452688" y="3706813"/>
            <a:ext cx="4445000" cy="570178"/>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452687" y="3940969"/>
            <a:ext cx="4790282" cy="631032"/>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452688" y="3991241"/>
            <a:ext cx="4963583" cy="1108604"/>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452688" y="4022991"/>
            <a:ext cx="5035021" cy="1076854"/>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3" name="TextBox 2"/>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pic>
        <p:nvPicPr>
          <p:cNvPr id="266" name="Picture 265" descr="Her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78" y="3239214"/>
            <a:ext cx="1396907" cy="507966"/>
          </a:xfrm>
          <a:prstGeom prst="rect">
            <a:avLst/>
          </a:prstGeom>
          <a:effectLst>
            <a:glow rad="228600">
              <a:schemeClr val="accent2">
                <a:satMod val="175000"/>
                <a:alpha val="40000"/>
              </a:schemeClr>
            </a:glow>
          </a:effectLst>
        </p:spPr>
      </p:pic>
      <p:pic>
        <p:nvPicPr>
          <p:cNvPr id="267" name="Picture 266" descr="Spra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5575" y="2357583"/>
            <a:ext cx="559294" cy="226098"/>
          </a:xfrm>
          <a:prstGeom prst="rect">
            <a:avLst/>
          </a:prstGeom>
          <a:effectLst>
            <a:glow rad="228600">
              <a:schemeClr val="accent1">
                <a:satMod val="175000"/>
                <a:alpha val="40000"/>
              </a:schemeClr>
            </a:glow>
          </a:effectLst>
        </p:spPr>
      </p:pic>
      <p:pic>
        <p:nvPicPr>
          <p:cNvPr id="268" name="Picture 267" descr="Cod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981" y="4156168"/>
            <a:ext cx="2606343" cy="1073200"/>
          </a:xfrm>
          <a:prstGeom prst="rect">
            <a:avLst/>
          </a:prstGeom>
          <a:effectLst>
            <a:glow rad="228600">
              <a:schemeClr val="tx1">
                <a:alpha val="40000"/>
              </a:schemeClr>
            </a:glow>
          </a:effectLst>
        </p:spPr>
      </p:pic>
    </p:spTree>
    <p:custDataLst>
      <p:tags r:id="rId1"/>
    </p:custDataLst>
    <p:extLst>
      <p:ext uri="{BB962C8B-B14F-4D97-AF65-F5344CB8AC3E}">
        <p14:creationId xmlns:p14="http://schemas.microsoft.com/office/powerpoint/2010/main" val="19251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grpId="0" nodeType="withEffect">
                                  <p:stCondLst>
                                    <p:cond delay="10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20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presetSubtype="0" fill="hold" grpId="0" nodeType="withEffect">
                                  <p:stCondLst>
                                    <p:cond delay="30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24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50"/>
                                        </p:tgtEl>
                                        <p:attrNameLst>
                                          <p:attrName>style.visibility</p:attrName>
                                        </p:attrNameLst>
                                      </p:cBhvr>
                                      <p:to>
                                        <p:strVal val="visible"/>
                                      </p:to>
                                    </p:set>
                                  </p:childTnLst>
                                </p:cTn>
                              </p:par>
                              <p:par>
                                <p:cTn id="17" presetID="1" presetClass="entr" presetSubtype="0" fill="hold" grpId="0" nodeType="withEffect">
                                  <p:stCondLst>
                                    <p:cond delay="600"/>
                                  </p:stCondLst>
                                  <p:childTnLst>
                                    <p:set>
                                      <p:cBhvr>
                                        <p:cTn id="18" dur="1" fill="hold">
                                          <p:stCondLst>
                                            <p:cond delay="0"/>
                                          </p:stCondLst>
                                        </p:cTn>
                                        <p:tgtEl>
                                          <p:spTgt spid="251"/>
                                        </p:tgtEl>
                                        <p:attrNameLst>
                                          <p:attrName>style.visibility</p:attrName>
                                        </p:attrNameLst>
                                      </p:cBhvr>
                                      <p:to>
                                        <p:strVal val="visible"/>
                                      </p:to>
                                    </p:set>
                                  </p:childTnLst>
                                </p:cTn>
                              </p:par>
                              <p:par>
                                <p:cTn id="19" presetID="1" presetClass="entr" presetSubtype="0" fill="hold" grpId="0" nodeType="withEffect">
                                  <p:stCondLst>
                                    <p:cond delay="700"/>
                                  </p:stCondLst>
                                  <p:childTnLst>
                                    <p:set>
                                      <p:cBhvr>
                                        <p:cTn id="20" dur="1" fill="hold">
                                          <p:stCondLst>
                                            <p:cond delay="0"/>
                                          </p:stCondLst>
                                        </p:cTn>
                                        <p:tgtEl>
                                          <p:spTgt spid="252"/>
                                        </p:tgtEl>
                                        <p:attrNameLst>
                                          <p:attrName>style.visibility</p:attrName>
                                        </p:attrNameLst>
                                      </p:cBhvr>
                                      <p:to>
                                        <p:strVal val="visible"/>
                                      </p:to>
                                    </p:set>
                                  </p:childTnLst>
                                </p:cTn>
                              </p:par>
                              <p:par>
                                <p:cTn id="21" presetID="1" presetClass="entr" presetSubtype="0" fill="hold" grpId="0" nodeType="withEffect">
                                  <p:stCondLst>
                                    <p:cond delay="800"/>
                                  </p:stCondLst>
                                  <p:childTnLst>
                                    <p:set>
                                      <p:cBhvr>
                                        <p:cTn id="22" dur="1" fill="hold">
                                          <p:stCondLst>
                                            <p:cond delay="0"/>
                                          </p:stCondLst>
                                        </p:cTn>
                                        <p:tgtEl>
                                          <p:spTgt spid="253"/>
                                        </p:tgtEl>
                                        <p:attrNameLst>
                                          <p:attrName>style.visibility</p:attrName>
                                        </p:attrNameLst>
                                      </p:cBhvr>
                                      <p:to>
                                        <p:strVal val="visible"/>
                                      </p:to>
                                    </p:set>
                                  </p:childTnLst>
                                </p:cTn>
                              </p:par>
                              <p:par>
                                <p:cTn id="23" presetID="1" presetClass="entr" presetSubtype="0" fill="hold" grpId="0" nodeType="withEffect">
                                  <p:stCondLst>
                                    <p:cond delay="900"/>
                                  </p:stCondLst>
                                  <p:childTnLst>
                                    <p:set>
                                      <p:cBhvr>
                                        <p:cTn id="24" dur="1" fill="hold">
                                          <p:stCondLst>
                                            <p:cond delay="0"/>
                                          </p:stCondLst>
                                        </p:cTn>
                                        <p:tgtEl>
                                          <p:spTgt spid="254"/>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255"/>
                                        </p:tgtEl>
                                        <p:attrNameLst>
                                          <p:attrName>style.visibility</p:attrName>
                                        </p:attrNameLst>
                                      </p:cBhvr>
                                      <p:to>
                                        <p:strVal val="visible"/>
                                      </p:to>
                                    </p:set>
                                  </p:childTnLst>
                                </p:cTn>
                              </p:par>
                              <p:par>
                                <p:cTn id="27" presetID="1" presetClass="entr" presetSubtype="0" fill="hold" grpId="0" nodeType="withEffect">
                                  <p:stCondLst>
                                    <p:cond delay="1100"/>
                                  </p:stCondLst>
                                  <p:childTnLst>
                                    <p:set>
                                      <p:cBhvr>
                                        <p:cTn id="28" dur="1" fill="hold">
                                          <p:stCondLst>
                                            <p:cond delay="0"/>
                                          </p:stCondLst>
                                        </p:cTn>
                                        <p:tgtEl>
                                          <p:spTgt spid="256"/>
                                        </p:tgtEl>
                                        <p:attrNameLst>
                                          <p:attrName>style.visibility</p:attrName>
                                        </p:attrNameLst>
                                      </p:cBhvr>
                                      <p:to>
                                        <p:strVal val="visible"/>
                                      </p:to>
                                    </p:set>
                                  </p:childTnLst>
                                </p:cTn>
                              </p:par>
                              <p:par>
                                <p:cTn id="29" presetID="1" presetClass="entr" presetSubtype="0" fill="hold" grpId="0" nodeType="withEffect">
                                  <p:stCondLst>
                                    <p:cond delay="1200"/>
                                  </p:stCondLst>
                                  <p:childTnLst>
                                    <p:set>
                                      <p:cBhvr>
                                        <p:cTn id="30" dur="1" fill="hold">
                                          <p:stCondLst>
                                            <p:cond delay="0"/>
                                          </p:stCondLst>
                                        </p:cTn>
                                        <p:tgtEl>
                                          <p:spTgt spid="243"/>
                                        </p:tgtEl>
                                        <p:attrNameLst>
                                          <p:attrName>style.visibility</p:attrName>
                                        </p:attrNameLst>
                                      </p:cBhvr>
                                      <p:to>
                                        <p:strVal val="visible"/>
                                      </p:to>
                                    </p:set>
                                  </p:childTnLst>
                                </p:cTn>
                              </p:par>
                              <p:par>
                                <p:cTn id="31" presetID="1" presetClass="entr" presetSubtype="0" fill="hold" grpId="0" nodeType="withEffect">
                                  <p:stCondLst>
                                    <p:cond delay="1300"/>
                                  </p:stCondLst>
                                  <p:childTnLst>
                                    <p:set>
                                      <p:cBhvr>
                                        <p:cTn id="32" dur="1" fill="hold">
                                          <p:stCondLst>
                                            <p:cond delay="0"/>
                                          </p:stCondLst>
                                        </p:cTn>
                                        <p:tgtEl>
                                          <p:spTgt spid="257"/>
                                        </p:tgtEl>
                                        <p:attrNameLst>
                                          <p:attrName>style.visibility</p:attrName>
                                        </p:attrNameLst>
                                      </p:cBhvr>
                                      <p:to>
                                        <p:strVal val="visible"/>
                                      </p:to>
                                    </p:set>
                                  </p:childTnLst>
                                </p:cTn>
                              </p:par>
                              <p:par>
                                <p:cTn id="33" presetID="1" presetClass="entr" presetSubtype="0" fill="hold" grpId="0" nodeType="withEffect">
                                  <p:stCondLst>
                                    <p:cond delay="1400"/>
                                  </p:stCondLst>
                                  <p:childTnLst>
                                    <p:set>
                                      <p:cBhvr>
                                        <p:cTn id="34" dur="1" fill="hold">
                                          <p:stCondLst>
                                            <p:cond delay="0"/>
                                          </p:stCondLst>
                                        </p:cTn>
                                        <p:tgtEl>
                                          <p:spTgt spid="258"/>
                                        </p:tgtEl>
                                        <p:attrNameLst>
                                          <p:attrName>style.visibility</p:attrName>
                                        </p:attrNameLst>
                                      </p:cBhvr>
                                      <p:to>
                                        <p:strVal val="visible"/>
                                      </p:to>
                                    </p:set>
                                  </p:childTnLst>
                                </p:cTn>
                              </p:par>
                              <p:par>
                                <p:cTn id="35" presetID="1" presetClass="entr" presetSubtype="0" fill="hold" grpId="0" nodeType="withEffect">
                                  <p:stCondLst>
                                    <p:cond delay="1500"/>
                                  </p:stCondLst>
                                  <p:childTnLst>
                                    <p:set>
                                      <p:cBhvr>
                                        <p:cTn id="36" dur="1" fill="hold">
                                          <p:stCondLst>
                                            <p:cond delay="0"/>
                                          </p:stCondLst>
                                        </p:cTn>
                                        <p:tgtEl>
                                          <p:spTgt spid="259"/>
                                        </p:tgtEl>
                                        <p:attrNameLst>
                                          <p:attrName>style.visibility</p:attrName>
                                        </p:attrNameLst>
                                      </p:cBhvr>
                                      <p:to>
                                        <p:strVal val="visible"/>
                                      </p:to>
                                    </p:set>
                                  </p:childTnLst>
                                </p:cTn>
                              </p:par>
                              <p:par>
                                <p:cTn id="37" presetID="1" presetClass="entr" presetSubtype="0" fill="hold" grpId="0" nodeType="withEffect">
                                  <p:stCondLst>
                                    <p:cond delay="1600"/>
                                  </p:stCondLst>
                                  <p:childTnLst>
                                    <p:set>
                                      <p:cBhvr>
                                        <p:cTn id="38" dur="1" fill="hold">
                                          <p:stCondLst>
                                            <p:cond delay="0"/>
                                          </p:stCondLst>
                                        </p:cTn>
                                        <p:tgtEl>
                                          <p:spTgt spid="245"/>
                                        </p:tgtEl>
                                        <p:attrNameLst>
                                          <p:attrName>style.visibility</p:attrName>
                                        </p:attrNameLst>
                                      </p:cBhvr>
                                      <p:to>
                                        <p:strVal val="visible"/>
                                      </p:to>
                                    </p:set>
                                  </p:childTnLst>
                                </p:cTn>
                              </p:par>
                              <p:par>
                                <p:cTn id="39" presetID="1" presetClass="entr" presetSubtype="0" fill="hold" grpId="0" nodeType="withEffect">
                                  <p:stCondLst>
                                    <p:cond delay="1700"/>
                                  </p:stCondLst>
                                  <p:childTnLst>
                                    <p:set>
                                      <p:cBhvr>
                                        <p:cTn id="40" dur="1" fill="hold">
                                          <p:stCondLst>
                                            <p:cond delay="0"/>
                                          </p:stCondLst>
                                        </p:cTn>
                                        <p:tgtEl>
                                          <p:spTgt spid="260"/>
                                        </p:tgtEl>
                                        <p:attrNameLst>
                                          <p:attrName>style.visibility</p:attrName>
                                        </p:attrNameLst>
                                      </p:cBhvr>
                                      <p:to>
                                        <p:strVal val="visible"/>
                                      </p:to>
                                    </p:set>
                                  </p:childTnLst>
                                </p:cTn>
                              </p:par>
                              <p:par>
                                <p:cTn id="41" presetID="1" presetClass="entr" presetSubtype="0" fill="hold" grpId="0" nodeType="withEffect">
                                  <p:stCondLst>
                                    <p:cond delay="1800"/>
                                  </p:stCondLst>
                                  <p:childTnLst>
                                    <p:set>
                                      <p:cBhvr>
                                        <p:cTn id="42" dur="1" fill="hold">
                                          <p:stCondLst>
                                            <p:cond delay="0"/>
                                          </p:stCondLst>
                                        </p:cTn>
                                        <p:tgtEl>
                                          <p:spTgt spid="263"/>
                                        </p:tgtEl>
                                        <p:attrNameLst>
                                          <p:attrName>style.visibility</p:attrName>
                                        </p:attrNameLst>
                                      </p:cBhvr>
                                      <p:to>
                                        <p:strVal val="visible"/>
                                      </p:to>
                                    </p:set>
                                  </p:childTnLst>
                                </p:cTn>
                              </p:par>
                              <p:par>
                                <p:cTn id="43" presetID="1" presetClass="entr" presetSubtype="0" fill="hold" grpId="0" nodeType="withEffect">
                                  <p:stCondLst>
                                    <p:cond delay="190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400"/>
                                  </p:stCondLst>
                                  <p:childTnLst>
                                    <p:set>
                                      <p:cBhvr>
                                        <p:cTn id="46" dur="1" fill="hold">
                                          <p:stCondLst>
                                            <p:cond delay="0"/>
                                          </p:stCondLst>
                                        </p:cTn>
                                        <p:tgtEl>
                                          <p:spTgt spid="267"/>
                                        </p:tgtEl>
                                        <p:attrNameLst>
                                          <p:attrName>style.visibility</p:attrName>
                                        </p:attrNameLst>
                                      </p:cBhvr>
                                      <p:to>
                                        <p:strVal val="visible"/>
                                      </p:to>
                                    </p:set>
                                  </p:childTnLst>
                                </p:cTn>
                              </p:par>
                              <p:par>
                                <p:cTn id="47" presetID="1" presetClass="entr" presetSubtype="0" fill="hold" nodeType="withEffect">
                                  <p:stCondLst>
                                    <p:cond delay="100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1500"/>
                                  </p:stCondLst>
                                  <p:childTnLst>
                                    <p:set>
                                      <p:cBhvr>
                                        <p:cTn id="50"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1" grpId="0" animBg="1"/>
      <p:bldP spid="243" grpId="0" animBg="1"/>
      <p:bldP spid="245"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3" grpId="0" animBg="1"/>
      <p:bldP spid="26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ags/tag3.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1532</TotalTime>
  <Words>1192</Words>
  <Application>Microsoft Macintosh PowerPoint</Application>
  <PresentationFormat>On-screen Show (16:10)</PresentationFormat>
  <Paragraphs>289</Paragraphs>
  <Slides>21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PowerPoint Presentation</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Julia Blanchard</cp:lastModifiedBy>
  <cp:revision>54</cp:revision>
  <dcterms:created xsi:type="dcterms:W3CDTF">2021-06-07T17:37:15Z</dcterms:created>
  <dcterms:modified xsi:type="dcterms:W3CDTF">2021-06-17T01:21:37Z</dcterms:modified>
</cp:coreProperties>
</file>